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Default Extension="gif" ContentType="image/gi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64" r:id="rId3"/>
    <p:sldId id="265" r:id="rId4"/>
    <p:sldId id="276" r:id="rId5"/>
    <p:sldId id="267" r:id="rId6"/>
    <p:sldId id="282" r:id="rId7"/>
    <p:sldId id="283" r:id="rId8"/>
    <p:sldId id="275" r:id="rId9"/>
    <p:sldId id="281" r:id="rId10"/>
    <p:sldId id="266" r:id="rId11"/>
    <p:sldId id="277" r:id="rId12"/>
    <p:sldId id="278" r:id="rId13"/>
    <p:sldId id="280" r:id="rId14"/>
    <p:sldId id="309" r:id="rId15"/>
    <p:sldId id="294" r:id="rId16"/>
    <p:sldId id="279" r:id="rId17"/>
    <p:sldId id="284" r:id="rId18"/>
    <p:sldId id="286" r:id="rId19"/>
    <p:sldId id="285" r:id="rId20"/>
    <p:sldId id="287" r:id="rId21"/>
    <p:sldId id="292" r:id="rId22"/>
    <p:sldId id="305" r:id="rId23"/>
    <p:sldId id="289" r:id="rId24"/>
    <p:sldId id="306" r:id="rId25"/>
    <p:sldId id="293" r:id="rId26"/>
    <p:sldId id="307" r:id="rId27"/>
    <p:sldId id="290" r:id="rId28"/>
    <p:sldId id="291" r:id="rId29"/>
    <p:sldId id="30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E5C3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6477" autoAdjust="0"/>
    <p:restoredTop sz="94660"/>
  </p:normalViewPr>
  <p:slideViewPr>
    <p:cSldViewPr>
      <p:cViewPr varScale="1">
        <p:scale>
          <a:sx n="86" d="100"/>
          <a:sy n="86" d="100"/>
        </p:scale>
        <p:origin x="-104" y="-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ES" sz="5000" dirty="0" smtClean="0">
                <a:latin typeface="Comic Sans MS" pitchFamily="66" charset="0"/>
              </a:rPr>
              <a:t>El subjuntivo</a:t>
            </a:r>
            <a:endParaRPr lang="es-ES" sz="5000" dirty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ES" sz="3600" dirty="0" smtClean="0">
                <a:solidFill>
                  <a:schemeClr val="tx1"/>
                </a:solidFill>
              </a:rPr>
              <a:t>Español 3</a:t>
            </a:r>
            <a:endParaRPr lang="es-ES" sz="3600" dirty="0">
              <a:solidFill>
                <a:schemeClr val="tx1"/>
              </a:solidFill>
            </a:endParaRPr>
          </a:p>
        </p:txBody>
      </p:sp>
      <p:pic>
        <p:nvPicPr>
          <p:cNvPr id="8194" name="Picture 2" descr="http://beidaenglish.com/wp-content/uploads/2010/03/types_of_claus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228600"/>
            <a:ext cx="2057400" cy="2200275"/>
          </a:xfrm>
          <a:prstGeom prst="rect">
            <a:avLst/>
          </a:prstGeom>
          <a:noFill/>
        </p:spPr>
      </p:pic>
      <p:pic>
        <p:nvPicPr>
          <p:cNvPr id="8196" name="Picture 4" descr="http://srhabay.wikispaces.com/file/view/subjunctive.jpg/123441705/subjunct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505200"/>
            <a:ext cx="2266950" cy="302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Endings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present</a:t>
            </a:r>
            <a:r>
              <a:rPr lang="es-ES" dirty="0" smtClean="0"/>
              <a:t> </a:t>
            </a:r>
            <a:r>
              <a:rPr lang="es-ES" dirty="0" err="1" smtClean="0"/>
              <a:t>subjunctive</a:t>
            </a:r>
            <a:endParaRPr lang="es-E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524000"/>
          <a:ext cx="7391400" cy="220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5700"/>
                <a:gridCol w="3695700"/>
              </a:tblGrid>
              <a:tr h="502227">
                <a:tc>
                  <a:txBody>
                    <a:bodyPr/>
                    <a:lstStyle/>
                    <a:p>
                      <a:pPr algn="just"/>
                      <a:r>
                        <a:rPr lang="es-ES" sz="2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Verbos terminados en -</a:t>
                      </a:r>
                      <a:r>
                        <a:rPr lang="es-ES" sz="2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ar</a:t>
                      </a:r>
                      <a:endParaRPr lang="es-ES" sz="2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es-E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69191">
                <a:tc>
                  <a:txBody>
                    <a:bodyPr/>
                    <a:lstStyle/>
                    <a:p>
                      <a:r>
                        <a:rPr lang="es-ES" sz="2800" dirty="0" smtClean="0"/>
                        <a:t>Yo - e</a:t>
                      </a:r>
                      <a:endParaRPr lang="es-E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800" dirty="0" smtClean="0"/>
                        <a:t>Nosotros - </a:t>
                      </a:r>
                      <a:r>
                        <a:rPr lang="es-ES" sz="2800" dirty="0" err="1" smtClean="0"/>
                        <a:t>emos</a:t>
                      </a:r>
                      <a:endParaRPr lang="es-ES" sz="2800" dirty="0"/>
                    </a:p>
                  </a:txBody>
                  <a:tcPr/>
                </a:tc>
              </a:tr>
              <a:tr h="569191">
                <a:tc>
                  <a:txBody>
                    <a:bodyPr/>
                    <a:lstStyle/>
                    <a:p>
                      <a:r>
                        <a:rPr lang="es-ES" sz="2800" dirty="0" smtClean="0"/>
                        <a:t>Tú - es</a:t>
                      </a:r>
                      <a:endParaRPr lang="es-E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800" dirty="0" smtClean="0"/>
                        <a:t>Vosotros - </a:t>
                      </a:r>
                      <a:r>
                        <a:rPr lang="es-ES" sz="2800" dirty="0" err="1" smtClean="0"/>
                        <a:t>èis</a:t>
                      </a:r>
                      <a:endParaRPr lang="es-ES" sz="2800" dirty="0"/>
                    </a:p>
                  </a:txBody>
                  <a:tcPr/>
                </a:tc>
              </a:tr>
              <a:tr h="569191">
                <a:tc>
                  <a:txBody>
                    <a:bodyPr/>
                    <a:lstStyle/>
                    <a:p>
                      <a:r>
                        <a:rPr lang="es-ES" sz="2800" dirty="0" smtClean="0"/>
                        <a:t>Él, Ella, Usted - e</a:t>
                      </a:r>
                      <a:endParaRPr lang="es-E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800" dirty="0" smtClean="0"/>
                        <a:t>Ellos,</a:t>
                      </a:r>
                      <a:r>
                        <a:rPr lang="es-ES" sz="2800" baseline="0" dirty="0" smtClean="0"/>
                        <a:t> Ellas, Ustedes - en</a:t>
                      </a:r>
                      <a:endParaRPr lang="es-ES" sz="2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914400" y="4114800"/>
          <a:ext cx="7391400" cy="2225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5700"/>
                <a:gridCol w="3695700"/>
              </a:tblGrid>
              <a:tr h="502227">
                <a:tc>
                  <a:txBody>
                    <a:bodyPr/>
                    <a:lstStyle/>
                    <a:p>
                      <a:pPr algn="just"/>
                      <a:r>
                        <a:rPr lang="es-E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Verbos terminados en </a:t>
                      </a:r>
                      <a:endParaRPr lang="es-ES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</a:t>
                      </a:r>
                      <a:r>
                        <a:rPr lang="es-ES" sz="2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er</a:t>
                      </a:r>
                      <a:r>
                        <a:rPr lang="es-ES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y -ir</a:t>
                      </a:r>
                      <a:endParaRPr lang="es-ES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69191">
                <a:tc>
                  <a:txBody>
                    <a:bodyPr/>
                    <a:lstStyle/>
                    <a:p>
                      <a:r>
                        <a:rPr lang="es-ES" sz="2800" dirty="0" smtClean="0"/>
                        <a:t>Yo - a</a:t>
                      </a:r>
                      <a:endParaRPr lang="es-E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800" dirty="0" smtClean="0"/>
                        <a:t>Nosotros - amos</a:t>
                      </a:r>
                      <a:endParaRPr lang="es-ES" sz="2800" dirty="0"/>
                    </a:p>
                  </a:txBody>
                  <a:tcPr/>
                </a:tc>
              </a:tr>
              <a:tr h="569191">
                <a:tc>
                  <a:txBody>
                    <a:bodyPr/>
                    <a:lstStyle/>
                    <a:p>
                      <a:r>
                        <a:rPr lang="es-ES" sz="2800" dirty="0" smtClean="0"/>
                        <a:t>Tú - as</a:t>
                      </a:r>
                      <a:endParaRPr lang="es-E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800" dirty="0" smtClean="0"/>
                        <a:t>Vosotros - </a:t>
                      </a:r>
                      <a:r>
                        <a:rPr lang="es-ES" sz="2800" dirty="0" err="1" smtClean="0"/>
                        <a:t>ais</a:t>
                      </a:r>
                      <a:endParaRPr lang="es-ES" sz="2800" dirty="0"/>
                    </a:p>
                  </a:txBody>
                  <a:tcPr/>
                </a:tc>
              </a:tr>
              <a:tr h="569191">
                <a:tc>
                  <a:txBody>
                    <a:bodyPr/>
                    <a:lstStyle/>
                    <a:p>
                      <a:r>
                        <a:rPr lang="es-ES" sz="2800" dirty="0" smtClean="0"/>
                        <a:t>Él, Ella, Usted - a</a:t>
                      </a:r>
                      <a:endParaRPr lang="es-E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800" dirty="0" smtClean="0"/>
                        <a:t>Ellos,</a:t>
                      </a:r>
                      <a:r>
                        <a:rPr lang="es-ES" sz="2800" baseline="0" dirty="0" smtClean="0"/>
                        <a:t> Ellas, Ustedes - </a:t>
                      </a:r>
                      <a:r>
                        <a:rPr lang="es-ES" sz="2800" baseline="0" dirty="0" err="1" smtClean="0"/>
                        <a:t>an</a:t>
                      </a:r>
                      <a:endParaRPr lang="es-ES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Vamos a practicar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3600" dirty="0" smtClean="0"/>
              <a:t>Irregulares</a:t>
            </a:r>
          </a:p>
          <a:p>
            <a:pPr lvl="1"/>
            <a:r>
              <a:rPr lang="es-ES" sz="3600" dirty="0" smtClean="0"/>
              <a:t>Ir –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go</a:t>
            </a:r>
            <a:r>
              <a:rPr lang="es-ES" sz="3600" dirty="0" smtClean="0"/>
              <a:t> </a:t>
            </a:r>
          </a:p>
          <a:p>
            <a:pPr lvl="1"/>
            <a:endParaRPr lang="es-E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3352800"/>
          <a:ext cx="838200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/>
                <a:gridCol w="4191000"/>
              </a:tblGrid>
              <a:tr h="1059261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Yo- vaya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Nosotros</a:t>
                      </a:r>
                      <a:r>
                        <a:rPr lang="es-ES" sz="3400" baseline="0" dirty="0" smtClean="0"/>
                        <a:t> - vayamos</a:t>
                      </a:r>
                      <a:endParaRPr lang="es-ES" sz="3400" dirty="0"/>
                    </a:p>
                  </a:txBody>
                  <a:tcPr/>
                </a:tc>
              </a:tr>
              <a:tr h="858860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Tú - vayas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Vosotros</a:t>
                      </a:r>
                      <a:r>
                        <a:rPr lang="es-ES" sz="3400" baseline="0" dirty="0" smtClean="0"/>
                        <a:t> – vayáis</a:t>
                      </a:r>
                      <a:endParaRPr lang="es-ES" sz="3400" dirty="0"/>
                    </a:p>
                  </a:txBody>
                  <a:tcPr/>
                </a:tc>
              </a:tr>
              <a:tr h="1129879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Él, Ella, </a:t>
                      </a:r>
                    </a:p>
                    <a:p>
                      <a:r>
                        <a:rPr lang="es-ES" sz="3400" dirty="0" smtClean="0"/>
                        <a:t>Usted - vaya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Ellos, Ellas, </a:t>
                      </a:r>
                    </a:p>
                    <a:p>
                      <a:r>
                        <a:rPr lang="es-ES" sz="3400" dirty="0" smtClean="0"/>
                        <a:t>Ustedes - vayan</a:t>
                      </a:r>
                      <a:endParaRPr lang="es-ES" sz="3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4818" name="Picture 2" descr="http://argazquez.blogia.com/upload/20090318111919-intermitentes-seguridad-vial-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295400"/>
            <a:ext cx="2514600" cy="18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Vamos a practicar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3600" dirty="0" smtClean="0"/>
              <a:t>Irregulares</a:t>
            </a:r>
          </a:p>
          <a:p>
            <a:pPr lvl="1"/>
            <a:r>
              <a:rPr lang="es-ES" sz="3600" dirty="0" smtClean="0"/>
              <a:t>Ser –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be</a:t>
            </a:r>
            <a:r>
              <a:rPr lang="es-ES" sz="3600" dirty="0" smtClean="0"/>
              <a:t> </a:t>
            </a:r>
          </a:p>
          <a:p>
            <a:pPr lvl="1"/>
            <a:endParaRPr lang="es-E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3352800"/>
          <a:ext cx="838200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/>
                <a:gridCol w="4191000"/>
              </a:tblGrid>
              <a:tr h="1059261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Yo- sea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Nosotros</a:t>
                      </a:r>
                      <a:r>
                        <a:rPr lang="es-ES" sz="3400" baseline="0" dirty="0" smtClean="0"/>
                        <a:t> - seamos</a:t>
                      </a:r>
                      <a:endParaRPr lang="es-ES" sz="3400" dirty="0"/>
                    </a:p>
                  </a:txBody>
                  <a:tcPr/>
                </a:tc>
              </a:tr>
              <a:tr h="858860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Tú - seas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Vosotros</a:t>
                      </a:r>
                      <a:r>
                        <a:rPr lang="es-ES" sz="3400" baseline="0" dirty="0" smtClean="0"/>
                        <a:t> – seáis </a:t>
                      </a:r>
                      <a:endParaRPr lang="es-ES" sz="3400" dirty="0"/>
                    </a:p>
                  </a:txBody>
                  <a:tcPr/>
                </a:tc>
              </a:tr>
              <a:tr h="1129879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Él, Ella, </a:t>
                      </a:r>
                    </a:p>
                    <a:p>
                      <a:r>
                        <a:rPr lang="es-ES" sz="3400" dirty="0" smtClean="0"/>
                        <a:t>Usted - sea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Ellos, Ellas, </a:t>
                      </a:r>
                    </a:p>
                    <a:p>
                      <a:r>
                        <a:rPr lang="es-ES" sz="3400" dirty="0" smtClean="0"/>
                        <a:t>Ustedes - sean</a:t>
                      </a:r>
                      <a:endParaRPr lang="es-ES" sz="3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7890" name="Picture 2" descr="http://www.montoyaville.com/images/paintings/yo-soy-america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371600"/>
            <a:ext cx="1524000" cy="1812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Vamos a practicar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3600" dirty="0" smtClean="0"/>
              <a:t>Irregulares</a:t>
            </a:r>
          </a:p>
          <a:p>
            <a:pPr lvl="1"/>
            <a:r>
              <a:rPr lang="es-ES" sz="3600" dirty="0" smtClean="0"/>
              <a:t>Saber –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know</a:t>
            </a:r>
            <a:r>
              <a:rPr lang="es-ES" sz="3600" dirty="0" smtClean="0"/>
              <a:t> </a:t>
            </a:r>
          </a:p>
          <a:p>
            <a:pPr lvl="1"/>
            <a:endParaRPr lang="es-E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3352800"/>
          <a:ext cx="838200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/>
                <a:gridCol w="4191000"/>
              </a:tblGrid>
              <a:tr h="1059261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Yo- sepa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Nosotros</a:t>
                      </a:r>
                      <a:r>
                        <a:rPr lang="es-ES" sz="3400" baseline="0" dirty="0" smtClean="0"/>
                        <a:t> - sepamos</a:t>
                      </a:r>
                      <a:endParaRPr lang="es-ES" sz="3400" dirty="0"/>
                    </a:p>
                  </a:txBody>
                  <a:tcPr/>
                </a:tc>
              </a:tr>
              <a:tr h="858860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Tú - sepas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Vosotros</a:t>
                      </a:r>
                      <a:r>
                        <a:rPr lang="es-ES" sz="3400" baseline="0" dirty="0" smtClean="0"/>
                        <a:t> – sepáis </a:t>
                      </a:r>
                      <a:endParaRPr lang="es-ES" sz="3400" dirty="0"/>
                    </a:p>
                  </a:txBody>
                  <a:tcPr/>
                </a:tc>
              </a:tr>
              <a:tr h="1129879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Él, Ella, </a:t>
                      </a:r>
                    </a:p>
                    <a:p>
                      <a:r>
                        <a:rPr lang="es-ES" sz="3400" dirty="0" smtClean="0"/>
                        <a:t>Usted - sepa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Ellos, Ellas, </a:t>
                      </a:r>
                    </a:p>
                    <a:p>
                      <a:r>
                        <a:rPr lang="es-ES" sz="3400" dirty="0" smtClean="0"/>
                        <a:t>Ustedes - sepan</a:t>
                      </a:r>
                      <a:endParaRPr lang="es-ES" sz="3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42" name="Picture 2" descr="http://www.icassp2011.com/cms/soubory/good-to-know/good-to-know-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143000"/>
            <a:ext cx="1447800" cy="20439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Vamos a practicar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3600" dirty="0" smtClean="0"/>
              <a:t>Irregulares</a:t>
            </a:r>
          </a:p>
          <a:p>
            <a:pPr lvl="1"/>
            <a:r>
              <a:rPr lang="es-ES" sz="3600" dirty="0" smtClean="0"/>
              <a:t>Tener – to have</a:t>
            </a:r>
          </a:p>
          <a:p>
            <a:pPr lvl="1"/>
            <a:endParaRPr lang="es-E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3352800"/>
          <a:ext cx="838200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/>
                <a:gridCol w="4191000"/>
              </a:tblGrid>
              <a:tr h="1059261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Yo- tenga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Nosotros</a:t>
                      </a:r>
                      <a:r>
                        <a:rPr lang="es-ES" sz="3400" baseline="0" dirty="0" smtClean="0"/>
                        <a:t> - tengamos</a:t>
                      </a:r>
                      <a:endParaRPr lang="es-ES" sz="3400" dirty="0"/>
                    </a:p>
                  </a:txBody>
                  <a:tcPr/>
                </a:tc>
              </a:tr>
              <a:tr h="858860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Tú - tengas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Vosotros</a:t>
                      </a:r>
                      <a:r>
                        <a:rPr lang="es-ES" sz="3400" baseline="0" dirty="0" smtClean="0"/>
                        <a:t> – tengáis </a:t>
                      </a:r>
                      <a:endParaRPr lang="es-ES" sz="3400" dirty="0"/>
                    </a:p>
                  </a:txBody>
                  <a:tcPr/>
                </a:tc>
              </a:tr>
              <a:tr h="1129879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Él, Ella, </a:t>
                      </a:r>
                    </a:p>
                    <a:p>
                      <a:r>
                        <a:rPr lang="es-ES" sz="3400" dirty="0" smtClean="0"/>
                        <a:t>Usted - tenga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Ellos, Ellas, </a:t>
                      </a:r>
                    </a:p>
                    <a:p>
                      <a:r>
                        <a:rPr lang="es-ES" sz="3400" dirty="0" smtClean="0"/>
                        <a:t>Ustedes - tengan</a:t>
                      </a:r>
                      <a:endParaRPr lang="es-ES" sz="3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1066800"/>
            <a:ext cx="2041342" cy="22020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Vamos a practicar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3600" dirty="0" smtClean="0"/>
              <a:t>Irregulares</a:t>
            </a:r>
          </a:p>
          <a:p>
            <a:pPr lvl="1"/>
            <a:r>
              <a:rPr lang="es-ES" sz="3600" dirty="0" smtClean="0"/>
              <a:t>Hacer </a:t>
            </a:r>
            <a:r>
              <a:rPr lang="en-US" sz="3600" dirty="0" smtClean="0"/>
              <a:t>–</a:t>
            </a:r>
            <a:r>
              <a:rPr lang="es-ES" sz="3600" dirty="0" smtClean="0"/>
              <a:t> to do/to make</a:t>
            </a:r>
          </a:p>
          <a:p>
            <a:pPr lvl="1"/>
            <a:endParaRPr lang="es-E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3352800"/>
          <a:ext cx="838200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/>
                <a:gridCol w="4191000"/>
              </a:tblGrid>
              <a:tr h="1059261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Yo- haga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Nosotros</a:t>
                      </a:r>
                      <a:r>
                        <a:rPr lang="es-ES" sz="3400" baseline="0" dirty="0" smtClean="0"/>
                        <a:t> </a:t>
                      </a:r>
                      <a:r>
                        <a:rPr lang="en-US" sz="3400" baseline="0" dirty="0" smtClean="0"/>
                        <a:t>–</a:t>
                      </a:r>
                      <a:r>
                        <a:rPr lang="es-ES" sz="3400" baseline="0" dirty="0" smtClean="0"/>
                        <a:t> hagamos</a:t>
                      </a:r>
                      <a:endParaRPr lang="es-ES" sz="3400" dirty="0"/>
                    </a:p>
                  </a:txBody>
                  <a:tcPr/>
                </a:tc>
              </a:tr>
              <a:tr h="858860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Tú - hagas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Vosotros</a:t>
                      </a:r>
                      <a:r>
                        <a:rPr lang="es-ES" sz="3400" baseline="0" dirty="0" smtClean="0"/>
                        <a:t> – hagáis </a:t>
                      </a:r>
                      <a:endParaRPr lang="es-ES" sz="3400" dirty="0"/>
                    </a:p>
                  </a:txBody>
                  <a:tcPr/>
                </a:tc>
              </a:tr>
              <a:tr h="1129879"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Él, Ella, </a:t>
                      </a:r>
                    </a:p>
                    <a:p>
                      <a:r>
                        <a:rPr lang="es-ES" sz="3400" dirty="0" smtClean="0"/>
                        <a:t>Usted - haga</a:t>
                      </a:r>
                      <a:endParaRPr lang="es-ES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3400" dirty="0" smtClean="0"/>
                        <a:t>Ellos, Ellas, </a:t>
                      </a:r>
                    </a:p>
                    <a:p>
                      <a:r>
                        <a:rPr lang="es-ES" sz="3400" dirty="0" smtClean="0"/>
                        <a:t>Ustedes - hagan</a:t>
                      </a:r>
                      <a:endParaRPr lang="es-ES" sz="3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Practica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4038600" cy="2895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3600" dirty="0" err="1" smtClean="0">
                <a:latin typeface="Bradley Hand ITC" pitchFamily="66" charset="0"/>
              </a:rPr>
              <a:t>Wishes</a:t>
            </a:r>
            <a:r>
              <a:rPr lang="es-ES" sz="3600" dirty="0" smtClean="0">
                <a:latin typeface="Bradley Hand ITC" pitchFamily="66" charset="0"/>
              </a:rPr>
              <a:t> – deseos</a:t>
            </a:r>
          </a:p>
        </p:txBody>
      </p:sp>
      <p:pic>
        <p:nvPicPr>
          <p:cNvPr id="36866" name="Picture 2" descr="wishes.jpg wishes image by tinkerbelle0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853" y="2286001"/>
            <a:ext cx="2008947" cy="19811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953000" y="1905000"/>
            <a:ext cx="3276600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3200" b="1" dirty="0" smtClean="0"/>
              <a:t>Lista de verbos</a:t>
            </a:r>
          </a:p>
          <a:p>
            <a:pPr lvl="1">
              <a:buFont typeface="Arial" pitchFamily="34" charset="0"/>
              <a:buChar char="•"/>
            </a:pPr>
            <a:r>
              <a:rPr lang="es-ES" sz="2800" dirty="0" smtClean="0"/>
              <a:t>Querer</a:t>
            </a:r>
          </a:p>
          <a:p>
            <a:pPr lvl="1">
              <a:buFont typeface="Arial" pitchFamily="34" charset="0"/>
              <a:buChar char="•"/>
            </a:pPr>
            <a:r>
              <a:rPr lang="es-ES" sz="2800" dirty="0" smtClean="0"/>
              <a:t>Esperar</a:t>
            </a:r>
          </a:p>
          <a:p>
            <a:pPr lvl="1">
              <a:buFont typeface="Arial" pitchFamily="34" charset="0"/>
              <a:buChar char="•"/>
            </a:pPr>
            <a:r>
              <a:rPr lang="es-ES" sz="2800" dirty="0" smtClean="0"/>
              <a:t>Desear</a:t>
            </a:r>
          </a:p>
          <a:p>
            <a:pPr lvl="1">
              <a:buFont typeface="Arial" pitchFamily="34" charset="0"/>
              <a:buChar char="•"/>
            </a:pPr>
            <a:r>
              <a:rPr lang="es-ES" sz="2800" dirty="0" smtClean="0"/>
              <a:t>Preferir (e:ie)</a:t>
            </a:r>
            <a:endParaRPr lang="es-E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953000"/>
            <a:ext cx="8839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dirty="0" smtClean="0"/>
              <a:t>Verbo indicativo + que + sujeto + verbo subjuntivo</a:t>
            </a:r>
          </a:p>
          <a:p>
            <a:endParaRPr lang="es-ES_tradnl" sz="3200" dirty="0" smtClean="0"/>
          </a:p>
          <a:p>
            <a:r>
              <a:rPr lang="es-ES_tradnl" sz="3200" dirty="0" smtClean="0"/>
              <a:t>Quiero que tú seas un buen hermano. </a:t>
            </a:r>
            <a:endParaRPr lang="es-ES_tradn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Practica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dirty="0" smtClean="0"/>
              <a:t>Libro de texto:</a:t>
            </a:r>
          </a:p>
          <a:p>
            <a:pPr lvl="1"/>
            <a:r>
              <a:rPr lang="es-ES_tradnl" sz="3200" dirty="0" smtClean="0"/>
              <a:t>Página 104</a:t>
            </a:r>
          </a:p>
          <a:p>
            <a:pPr lvl="1"/>
            <a:r>
              <a:rPr lang="es-ES_tradnl" sz="3200" dirty="0" smtClean="0"/>
              <a:t>Repaso</a:t>
            </a:r>
            <a:endParaRPr lang="es-ES_tradnl" sz="3200" dirty="0"/>
          </a:p>
        </p:txBody>
      </p:sp>
      <p:pic>
        <p:nvPicPr>
          <p:cNvPr id="4" name="Picture 3" descr="9780030926266.jpg"/>
          <p:cNvPicPr>
            <a:picLocks noChangeAspect="1"/>
          </p:cNvPicPr>
          <p:nvPr/>
        </p:nvPicPr>
        <p:blipFill>
          <a:blip r:embed="rId2"/>
          <a:srcRect l="14656" r="14504"/>
          <a:stretch>
            <a:fillRect/>
          </a:stretch>
        </p:blipFill>
        <p:spPr>
          <a:xfrm>
            <a:off x="5105400" y="1295401"/>
            <a:ext cx="1943275" cy="2743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4191000"/>
            <a:ext cx="8305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600" dirty="0" smtClean="0"/>
              <a:t>Carlos espera sacar buenas notas el semestre que viene. </a:t>
            </a:r>
          </a:p>
          <a:p>
            <a:r>
              <a:rPr lang="es-ES_tradnl" sz="2600" dirty="0" smtClean="0"/>
              <a:t>Los profesores esperan que Carlos saque buenas notas. </a:t>
            </a:r>
          </a:p>
          <a:p>
            <a:r>
              <a:rPr lang="es-ES_tradnl" dirty="0" smtClean="0"/>
              <a:t> 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Practica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dirty="0" smtClean="0"/>
              <a:t>Libro de texto:</a:t>
            </a:r>
          </a:p>
          <a:p>
            <a:pPr lvl="1"/>
            <a:r>
              <a:rPr lang="es-ES_tradnl" sz="3200" dirty="0" smtClean="0"/>
              <a:t>Página 106</a:t>
            </a:r>
          </a:p>
          <a:p>
            <a:pPr lvl="1"/>
            <a:r>
              <a:rPr lang="es-ES_tradnl" sz="3200" dirty="0" smtClean="0"/>
              <a:t>Ejercicio 14</a:t>
            </a:r>
            <a:endParaRPr lang="es-ES_tradnl" sz="3200" dirty="0"/>
          </a:p>
        </p:txBody>
      </p:sp>
      <p:pic>
        <p:nvPicPr>
          <p:cNvPr id="4" name="Picture 3" descr="9780030926266.jpg"/>
          <p:cNvPicPr>
            <a:picLocks noChangeAspect="1"/>
          </p:cNvPicPr>
          <p:nvPr/>
        </p:nvPicPr>
        <p:blipFill>
          <a:blip r:embed="rId2"/>
          <a:srcRect l="14656" r="14504"/>
          <a:stretch>
            <a:fillRect/>
          </a:stretch>
        </p:blipFill>
        <p:spPr>
          <a:xfrm>
            <a:off x="5105400" y="1295401"/>
            <a:ext cx="1943275" cy="2743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060210"/>
            <a:ext cx="97536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000" dirty="0" smtClean="0">
                <a:solidFill>
                  <a:srgbClr val="008000"/>
                </a:solidFill>
              </a:rPr>
              <a:t>Mis amigos </a:t>
            </a:r>
            <a:r>
              <a:rPr lang="es-ES_tradnl" sz="3000" dirty="0" smtClean="0">
                <a:solidFill>
                  <a:schemeClr val="accent6">
                    <a:lumMod val="50000"/>
                  </a:schemeClr>
                </a:solidFill>
              </a:rPr>
              <a:t>insisten</a:t>
            </a:r>
            <a:r>
              <a:rPr lang="es-ES_tradnl" sz="3000" dirty="0" smtClean="0"/>
              <a:t> en que </a:t>
            </a:r>
            <a:r>
              <a:rPr lang="es-ES_tradnl" sz="3000" dirty="0" smtClean="0">
                <a:solidFill>
                  <a:srgbClr val="800000"/>
                </a:solidFill>
              </a:rPr>
              <a:t>yo</a:t>
            </a:r>
            <a:r>
              <a:rPr lang="es-ES_tradnl" sz="3000" dirty="0" smtClean="0"/>
              <a:t> no </a:t>
            </a:r>
            <a:r>
              <a:rPr lang="es-ES_tradnl" sz="3000" dirty="0" smtClean="0">
                <a:solidFill>
                  <a:srgbClr val="AF9738"/>
                </a:solidFill>
              </a:rPr>
              <a:t>llegue</a:t>
            </a:r>
            <a:r>
              <a:rPr lang="es-ES_tradnl" sz="3000" dirty="0" smtClean="0"/>
              <a:t> tarde a las juntas.</a:t>
            </a:r>
          </a:p>
          <a:p>
            <a:r>
              <a:rPr lang="es-ES_tradnl" sz="3000" dirty="0" smtClean="0">
                <a:solidFill>
                  <a:srgbClr val="008000"/>
                </a:solidFill>
              </a:rPr>
              <a:t>Alberto</a:t>
            </a:r>
            <a:r>
              <a:rPr lang="es-ES_tradnl" sz="3000" dirty="0" smtClean="0"/>
              <a:t> </a:t>
            </a:r>
            <a:r>
              <a:rPr lang="es-ES_tradnl" sz="3000" dirty="0" smtClean="0">
                <a:solidFill>
                  <a:schemeClr val="accent6">
                    <a:lumMod val="50000"/>
                  </a:schemeClr>
                </a:solidFill>
              </a:rPr>
              <a:t>necesita</a:t>
            </a:r>
            <a:r>
              <a:rPr lang="es-ES_tradnl" sz="3000" dirty="0" smtClean="0"/>
              <a:t> que </a:t>
            </a:r>
            <a:r>
              <a:rPr lang="es-ES_tradnl" sz="3000" dirty="0" smtClean="0">
                <a:solidFill>
                  <a:srgbClr val="800000"/>
                </a:solidFill>
              </a:rPr>
              <a:t>Alicia</a:t>
            </a:r>
            <a:r>
              <a:rPr lang="es-ES_tradnl" sz="3000" dirty="0" smtClean="0"/>
              <a:t> le </a:t>
            </a:r>
            <a:r>
              <a:rPr lang="es-ES_tradnl" sz="3000" dirty="0" smtClean="0">
                <a:solidFill>
                  <a:srgbClr val="AF9738"/>
                </a:solidFill>
              </a:rPr>
              <a:t>ayude</a:t>
            </a:r>
            <a:r>
              <a:rPr lang="es-ES_tradnl" sz="3000" dirty="0" smtClean="0"/>
              <a:t> con la tarea. </a:t>
            </a:r>
          </a:p>
          <a:p>
            <a:r>
              <a:rPr lang="es-ES_tradnl" sz="3000" dirty="0" smtClean="0">
                <a:solidFill>
                  <a:srgbClr val="008000"/>
                </a:solidFill>
              </a:rPr>
              <a:t>El profesor </a:t>
            </a:r>
            <a:r>
              <a:rPr lang="es-ES_tradnl" sz="3000" dirty="0" smtClean="0"/>
              <a:t>nos </a:t>
            </a:r>
            <a:r>
              <a:rPr lang="es-ES_tradnl" sz="3000" dirty="0" smtClean="0">
                <a:solidFill>
                  <a:srgbClr val="543466"/>
                </a:solidFill>
              </a:rPr>
              <a:t>dice</a:t>
            </a:r>
            <a:r>
              <a:rPr lang="es-ES_tradnl" sz="3000" dirty="0" smtClean="0"/>
              <a:t> que </a:t>
            </a:r>
            <a:r>
              <a:rPr lang="es-ES_tradnl" sz="3000" dirty="0" smtClean="0">
                <a:solidFill>
                  <a:schemeClr val="accent1">
                    <a:lumMod val="75000"/>
                  </a:schemeClr>
                </a:solidFill>
              </a:rPr>
              <a:t>trabajemos</a:t>
            </a:r>
            <a:r>
              <a:rPr lang="es-ES_tradnl" sz="3000" dirty="0" smtClean="0"/>
              <a:t> en grupos. </a:t>
            </a:r>
          </a:p>
          <a:p>
            <a:r>
              <a:rPr lang="es-ES_tradnl" sz="3000" dirty="0" smtClean="0">
                <a:solidFill>
                  <a:srgbClr val="008000"/>
                </a:solidFill>
              </a:rPr>
              <a:t>La directora </a:t>
            </a:r>
            <a:r>
              <a:rPr lang="es-ES_tradnl" sz="3000" dirty="0" smtClean="0">
                <a:solidFill>
                  <a:schemeClr val="accent6">
                    <a:lumMod val="50000"/>
                  </a:schemeClr>
                </a:solidFill>
              </a:rPr>
              <a:t>pide</a:t>
            </a:r>
            <a:r>
              <a:rPr lang="es-ES_tradnl" sz="3000" dirty="0" smtClean="0"/>
              <a:t> que </a:t>
            </a:r>
            <a:r>
              <a:rPr lang="es-ES_tradnl" sz="3000" dirty="0" smtClean="0">
                <a:solidFill>
                  <a:srgbClr val="800000"/>
                </a:solidFill>
              </a:rPr>
              <a:t>los padres </a:t>
            </a:r>
            <a:r>
              <a:rPr lang="es-ES_tradnl" sz="3000" dirty="0" smtClean="0">
                <a:solidFill>
                  <a:schemeClr val="accent1">
                    <a:lumMod val="75000"/>
                  </a:schemeClr>
                </a:solidFill>
              </a:rPr>
              <a:t>hablen</a:t>
            </a:r>
            <a:r>
              <a:rPr lang="es-ES_tradnl" sz="3000" dirty="0" smtClean="0"/>
              <a:t> con el consejero.</a:t>
            </a:r>
          </a:p>
          <a:p>
            <a:endParaRPr lang="es-ES_tradnl" dirty="0" smtClean="0"/>
          </a:p>
          <a:p>
            <a:r>
              <a:rPr lang="es-ES_tradnl" dirty="0" smtClean="0"/>
              <a:t> 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Practica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dirty="0" smtClean="0"/>
              <a:t>Libro de texto:</a:t>
            </a:r>
          </a:p>
          <a:p>
            <a:pPr lvl="1"/>
            <a:r>
              <a:rPr lang="es-ES_tradnl" sz="3200" dirty="0" smtClean="0"/>
              <a:t>Página 106</a:t>
            </a:r>
          </a:p>
          <a:p>
            <a:pPr lvl="1"/>
            <a:r>
              <a:rPr lang="es-ES_tradnl" sz="3200" dirty="0" smtClean="0"/>
              <a:t>Repaso</a:t>
            </a:r>
            <a:endParaRPr lang="es-ES_tradnl" sz="3200" dirty="0"/>
          </a:p>
        </p:txBody>
      </p:sp>
      <p:pic>
        <p:nvPicPr>
          <p:cNvPr id="4" name="Picture 3" descr="9780030926266.jpg"/>
          <p:cNvPicPr>
            <a:picLocks noChangeAspect="1"/>
          </p:cNvPicPr>
          <p:nvPr/>
        </p:nvPicPr>
        <p:blipFill>
          <a:blip r:embed="rId2"/>
          <a:srcRect l="14656" r="14504"/>
          <a:stretch>
            <a:fillRect/>
          </a:stretch>
        </p:blipFill>
        <p:spPr>
          <a:xfrm>
            <a:off x="5105400" y="1295401"/>
            <a:ext cx="1943275" cy="2743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4191000"/>
            <a:ext cx="8305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600" dirty="0" smtClean="0">
                <a:solidFill>
                  <a:srgbClr val="008000"/>
                </a:solidFill>
              </a:rPr>
              <a:t>Mis amigos </a:t>
            </a:r>
            <a:r>
              <a:rPr lang="es-ES_tradnl" sz="2600" dirty="0" smtClean="0">
                <a:solidFill>
                  <a:schemeClr val="accent6">
                    <a:lumMod val="50000"/>
                  </a:schemeClr>
                </a:solidFill>
              </a:rPr>
              <a:t>insisten</a:t>
            </a:r>
            <a:r>
              <a:rPr lang="es-ES_tradnl" sz="2600" dirty="0" smtClean="0"/>
              <a:t> en que </a:t>
            </a:r>
            <a:r>
              <a:rPr lang="es-ES_tradnl" sz="2600" dirty="0" smtClean="0">
                <a:solidFill>
                  <a:srgbClr val="800000"/>
                </a:solidFill>
              </a:rPr>
              <a:t>yo</a:t>
            </a:r>
            <a:r>
              <a:rPr lang="es-ES_tradnl" sz="2600" dirty="0" smtClean="0"/>
              <a:t> no </a:t>
            </a:r>
            <a:r>
              <a:rPr lang="es-ES_tradnl" sz="2600" dirty="0" smtClean="0">
                <a:solidFill>
                  <a:srgbClr val="AF9738"/>
                </a:solidFill>
              </a:rPr>
              <a:t>llegue</a:t>
            </a:r>
            <a:r>
              <a:rPr lang="es-ES_tradnl" sz="2600" dirty="0" smtClean="0"/>
              <a:t> tarde a las juntas.</a:t>
            </a:r>
          </a:p>
          <a:p>
            <a:r>
              <a:rPr lang="es-ES_tradnl" sz="2600" dirty="0" smtClean="0">
                <a:solidFill>
                  <a:srgbClr val="008000"/>
                </a:solidFill>
              </a:rPr>
              <a:t>Alberto</a:t>
            </a:r>
            <a:r>
              <a:rPr lang="es-ES_tradnl" sz="2600" dirty="0" smtClean="0"/>
              <a:t> </a:t>
            </a:r>
            <a:r>
              <a:rPr lang="es-ES_tradnl" sz="2600" dirty="0" smtClean="0">
                <a:solidFill>
                  <a:schemeClr val="accent6">
                    <a:lumMod val="50000"/>
                  </a:schemeClr>
                </a:solidFill>
              </a:rPr>
              <a:t>necesita</a:t>
            </a:r>
            <a:r>
              <a:rPr lang="es-ES_tradnl" sz="2600" dirty="0" smtClean="0"/>
              <a:t> que </a:t>
            </a:r>
            <a:r>
              <a:rPr lang="es-ES_tradnl" sz="2600" dirty="0" smtClean="0">
                <a:solidFill>
                  <a:srgbClr val="800000"/>
                </a:solidFill>
              </a:rPr>
              <a:t>Alicia</a:t>
            </a:r>
            <a:r>
              <a:rPr lang="es-ES_tradnl" sz="2600" dirty="0" smtClean="0"/>
              <a:t> le </a:t>
            </a:r>
            <a:r>
              <a:rPr lang="es-ES_tradnl" sz="2600" dirty="0" smtClean="0">
                <a:solidFill>
                  <a:srgbClr val="AF9738"/>
                </a:solidFill>
              </a:rPr>
              <a:t>ayude</a:t>
            </a:r>
            <a:r>
              <a:rPr lang="es-ES_tradnl" sz="2600" dirty="0" smtClean="0"/>
              <a:t> con la tarea. </a:t>
            </a:r>
          </a:p>
          <a:p>
            <a:r>
              <a:rPr lang="es-ES_tradnl" sz="2600" dirty="0" smtClean="0">
                <a:solidFill>
                  <a:srgbClr val="008000"/>
                </a:solidFill>
              </a:rPr>
              <a:t>El profesor </a:t>
            </a:r>
            <a:r>
              <a:rPr lang="es-ES_tradnl" sz="2600" dirty="0" smtClean="0"/>
              <a:t>nos </a:t>
            </a:r>
            <a:r>
              <a:rPr lang="es-ES_tradnl" sz="2600" dirty="0" smtClean="0">
                <a:solidFill>
                  <a:srgbClr val="543466"/>
                </a:solidFill>
              </a:rPr>
              <a:t>dice</a:t>
            </a:r>
            <a:r>
              <a:rPr lang="es-ES_tradnl" sz="2600" dirty="0" smtClean="0"/>
              <a:t> que </a:t>
            </a:r>
            <a:r>
              <a:rPr lang="es-ES_tradnl" sz="2600" dirty="0" smtClean="0">
                <a:solidFill>
                  <a:schemeClr val="accent1">
                    <a:lumMod val="75000"/>
                  </a:schemeClr>
                </a:solidFill>
              </a:rPr>
              <a:t>trabajemos</a:t>
            </a:r>
            <a:r>
              <a:rPr lang="es-ES_tradnl" sz="2600" dirty="0" smtClean="0"/>
              <a:t> en grupos. </a:t>
            </a:r>
          </a:p>
          <a:p>
            <a:r>
              <a:rPr lang="es-ES_tradnl" sz="2600" dirty="0" smtClean="0">
                <a:solidFill>
                  <a:srgbClr val="008000"/>
                </a:solidFill>
              </a:rPr>
              <a:t>La directora </a:t>
            </a:r>
            <a:r>
              <a:rPr lang="es-ES_tradnl" sz="2600" dirty="0" smtClean="0">
                <a:solidFill>
                  <a:schemeClr val="accent6">
                    <a:lumMod val="50000"/>
                  </a:schemeClr>
                </a:solidFill>
              </a:rPr>
              <a:t>pide</a:t>
            </a:r>
            <a:r>
              <a:rPr lang="es-ES_tradnl" sz="2600" dirty="0" smtClean="0"/>
              <a:t> que </a:t>
            </a:r>
            <a:r>
              <a:rPr lang="es-ES_tradnl" sz="2600" dirty="0" smtClean="0">
                <a:solidFill>
                  <a:srgbClr val="800000"/>
                </a:solidFill>
              </a:rPr>
              <a:t>los padres </a:t>
            </a:r>
            <a:r>
              <a:rPr lang="es-ES_tradnl" sz="2600" dirty="0" smtClean="0">
                <a:solidFill>
                  <a:schemeClr val="accent1">
                    <a:lumMod val="75000"/>
                  </a:schemeClr>
                </a:solidFill>
              </a:rPr>
              <a:t>hablen</a:t>
            </a:r>
            <a:r>
              <a:rPr lang="es-ES_tradnl" sz="2600" dirty="0" smtClean="0"/>
              <a:t> con el consejero.</a:t>
            </a:r>
          </a:p>
          <a:p>
            <a:endParaRPr lang="es-ES_tradnl" dirty="0" smtClean="0"/>
          </a:p>
          <a:p>
            <a:r>
              <a:rPr lang="es-ES_tradnl" dirty="0" smtClean="0"/>
              <a:t> 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El subjuntivo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In the Spanish language there are </a:t>
            </a:r>
            <a:r>
              <a:rPr lang="en-US" b="1" u="sng" dirty="0" smtClean="0"/>
              <a:t>three moods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The moods are: </a:t>
            </a:r>
          </a:p>
          <a:p>
            <a:r>
              <a:rPr lang="en-US" b="1" dirty="0" smtClean="0"/>
              <a:t>The indicative</a:t>
            </a:r>
            <a:r>
              <a:rPr lang="en-US" dirty="0" smtClean="0"/>
              <a:t> (states facts and expresses certainty or reality)</a:t>
            </a:r>
          </a:p>
          <a:p>
            <a:r>
              <a:rPr lang="en-US" b="1" dirty="0" smtClean="0"/>
              <a:t>The imperative</a:t>
            </a:r>
            <a:r>
              <a:rPr lang="en-US" dirty="0" smtClean="0"/>
              <a:t> (commands) </a:t>
            </a:r>
          </a:p>
          <a:p>
            <a:r>
              <a:rPr lang="en-US" b="1" dirty="0" smtClean="0"/>
              <a:t>The subjunctive</a:t>
            </a:r>
            <a:r>
              <a:rPr lang="en-US" dirty="0" smtClean="0"/>
              <a:t/>
            </a:r>
            <a:br>
              <a:rPr lang="en-US" dirty="0" smtClean="0"/>
            </a:b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Subjunctive</a:t>
            </a:r>
            <a:r>
              <a:rPr lang="es-ES_tradnl" dirty="0" smtClean="0"/>
              <a:t> </a:t>
            </a:r>
            <a:r>
              <a:rPr lang="es-ES_tradnl" dirty="0" err="1" smtClean="0"/>
              <a:t>with</a:t>
            </a:r>
            <a:r>
              <a:rPr lang="es-ES_tradnl" dirty="0" smtClean="0"/>
              <a:t> </a:t>
            </a:r>
            <a:r>
              <a:rPr lang="es-ES_tradnl" dirty="0" err="1" smtClean="0"/>
              <a:t>negation</a:t>
            </a:r>
            <a:r>
              <a:rPr lang="es-ES_tradnl" dirty="0" smtClean="0"/>
              <a:t> </a:t>
            </a:r>
            <a:r>
              <a:rPr lang="es-ES_tradnl" dirty="0" err="1" smtClean="0"/>
              <a:t>or</a:t>
            </a:r>
            <a:r>
              <a:rPr lang="es-ES_tradnl" dirty="0" smtClean="0"/>
              <a:t> </a:t>
            </a:r>
            <a:r>
              <a:rPr lang="es-ES_tradnl" dirty="0" err="1" smtClean="0"/>
              <a:t>denial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5029200"/>
          </a:xfrm>
        </p:spPr>
        <p:txBody>
          <a:bodyPr/>
          <a:lstStyle/>
          <a:p>
            <a:r>
              <a:rPr lang="es-ES_tradnl" dirty="0" smtClean="0"/>
              <a:t>(No) es verdad que </a:t>
            </a:r>
            <a:r>
              <a:rPr lang="en-US" dirty="0" smtClean="0"/>
              <a:t>–</a:t>
            </a:r>
            <a:r>
              <a:rPr lang="es-ES_tradnl" dirty="0" smtClean="0"/>
              <a:t> </a:t>
            </a:r>
            <a:r>
              <a:rPr lang="es-ES_tradnl" dirty="0" err="1" smtClean="0"/>
              <a:t>It</a:t>
            </a:r>
            <a:r>
              <a:rPr lang="es-ES_tradnl" dirty="0" smtClean="0"/>
              <a:t> </a:t>
            </a:r>
            <a:r>
              <a:rPr lang="es-ES_tradnl" dirty="0" err="1" smtClean="0"/>
              <a:t>is</a:t>
            </a:r>
            <a:r>
              <a:rPr lang="es-ES_tradnl" dirty="0" smtClean="0"/>
              <a:t> (</a:t>
            </a:r>
            <a:r>
              <a:rPr lang="es-ES_tradnl" dirty="0" err="1" smtClean="0"/>
              <a:t>not</a:t>
            </a:r>
            <a:r>
              <a:rPr lang="es-ES_tradnl" dirty="0" smtClean="0"/>
              <a:t>) </a:t>
            </a:r>
            <a:r>
              <a:rPr lang="es-ES_tradnl" dirty="0" err="1" smtClean="0"/>
              <a:t>true</a:t>
            </a:r>
            <a:r>
              <a:rPr lang="es-ES_tradnl" dirty="0" smtClean="0"/>
              <a:t> </a:t>
            </a:r>
            <a:r>
              <a:rPr lang="es-ES_tradnl" dirty="0" err="1" smtClean="0"/>
              <a:t>that</a:t>
            </a:r>
            <a:r>
              <a:rPr lang="en-US" dirty="0" smtClean="0"/>
              <a:t>…</a:t>
            </a:r>
            <a:r>
              <a:rPr lang="es-ES_tradnl" dirty="0" smtClean="0"/>
              <a:t> </a:t>
            </a:r>
          </a:p>
          <a:p>
            <a:r>
              <a:rPr lang="es-ES_tradnl" dirty="0" smtClean="0"/>
              <a:t>(No) creo que </a:t>
            </a:r>
            <a:r>
              <a:rPr lang="en-US" dirty="0" smtClean="0"/>
              <a:t>–</a:t>
            </a:r>
            <a:r>
              <a:rPr lang="es-ES_tradnl" dirty="0" smtClean="0"/>
              <a:t> I (</a:t>
            </a:r>
            <a:r>
              <a:rPr lang="es-ES_tradnl" dirty="0" err="1" smtClean="0"/>
              <a:t>don’t</a:t>
            </a:r>
            <a:r>
              <a:rPr lang="es-ES_tradnl" dirty="0" smtClean="0"/>
              <a:t>) </a:t>
            </a:r>
            <a:r>
              <a:rPr lang="es-ES_tradnl" dirty="0" err="1" smtClean="0"/>
              <a:t>think</a:t>
            </a:r>
            <a:r>
              <a:rPr lang="es-ES_tradnl" dirty="0" smtClean="0"/>
              <a:t> </a:t>
            </a:r>
            <a:r>
              <a:rPr lang="es-ES_tradnl" dirty="0" err="1" smtClean="0"/>
              <a:t>that</a:t>
            </a:r>
            <a:r>
              <a:rPr lang="es-ES_tradnl" dirty="0" smtClean="0"/>
              <a:t> </a:t>
            </a:r>
            <a:r>
              <a:rPr lang="en-US" dirty="0" smtClean="0"/>
              <a:t>…</a:t>
            </a:r>
            <a:endParaRPr lang="es-ES_tradnl" dirty="0" smtClean="0"/>
          </a:p>
          <a:p>
            <a:r>
              <a:rPr lang="es-ES_tradnl" dirty="0" smtClean="0"/>
              <a:t>(No) es cierto que </a:t>
            </a:r>
            <a:r>
              <a:rPr lang="en-US" dirty="0" smtClean="0"/>
              <a:t>–</a:t>
            </a:r>
            <a:r>
              <a:rPr lang="es-ES_tradnl" dirty="0" smtClean="0"/>
              <a:t> </a:t>
            </a:r>
            <a:r>
              <a:rPr lang="es-ES_tradnl" dirty="0" err="1" smtClean="0"/>
              <a:t>It</a:t>
            </a:r>
            <a:r>
              <a:rPr lang="es-ES_tradnl" dirty="0" smtClean="0"/>
              <a:t> </a:t>
            </a:r>
            <a:r>
              <a:rPr lang="es-ES_tradnl" dirty="0" err="1" smtClean="0"/>
              <a:t>is</a:t>
            </a:r>
            <a:r>
              <a:rPr lang="es-ES_tradnl" dirty="0" smtClean="0"/>
              <a:t> (</a:t>
            </a:r>
            <a:r>
              <a:rPr lang="es-ES_tradnl" dirty="0" err="1" smtClean="0"/>
              <a:t>un)true</a:t>
            </a:r>
            <a:r>
              <a:rPr lang="es-ES_tradnl" dirty="0" smtClean="0"/>
              <a:t> </a:t>
            </a:r>
            <a:r>
              <a:rPr lang="es-ES_tradnl" dirty="0" err="1" smtClean="0"/>
              <a:t>that</a:t>
            </a:r>
            <a:r>
              <a:rPr lang="en-US" dirty="0" smtClean="0"/>
              <a:t>…</a:t>
            </a:r>
          </a:p>
          <a:p>
            <a:r>
              <a:rPr lang="en-US" dirty="0" smtClean="0"/>
              <a:t>(No) </a:t>
            </a:r>
            <a:r>
              <a:rPr lang="en-US" dirty="0" err="1" smtClean="0"/>
              <a:t>estoy</a:t>
            </a:r>
            <a:r>
              <a:rPr lang="en-US" dirty="0" smtClean="0"/>
              <a:t> de </a:t>
            </a:r>
            <a:r>
              <a:rPr lang="en-US" dirty="0" err="1" smtClean="0"/>
              <a:t>acuerdo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– I do (not) agree that…</a:t>
            </a:r>
          </a:p>
          <a:p>
            <a:r>
              <a:rPr lang="en-US" dirty="0" err="1" smtClean="0"/>
              <a:t>Niego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– I deny that …</a:t>
            </a:r>
          </a:p>
          <a:p>
            <a:endParaRPr lang="es-ES_tradnl" dirty="0"/>
          </a:p>
        </p:txBody>
      </p:sp>
      <p:pic>
        <p:nvPicPr>
          <p:cNvPr id="4" name="Picture 3" descr="Denial-300x2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71297">
            <a:off x="6165159" y="4266472"/>
            <a:ext cx="1530068" cy="1479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Not</a:t>
            </a:r>
            <a:r>
              <a:rPr lang="es-ES_tradnl" dirty="0" smtClean="0"/>
              <a:t> </a:t>
            </a:r>
            <a:r>
              <a:rPr lang="es-ES_tradnl" dirty="0" err="1" smtClean="0"/>
              <a:t>subjunctive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err="1" smtClean="0"/>
              <a:t>Rihanna</a:t>
            </a:r>
            <a:r>
              <a:rPr lang="es-ES_tradnl" dirty="0" smtClean="0"/>
              <a:t> es muy mala cantante. </a:t>
            </a:r>
            <a:endParaRPr lang="es-ES_tradnl" dirty="0"/>
          </a:p>
        </p:txBody>
      </p:sp>
      <p:pic>
        <p:nvPicPr>
          <p:cNvPr id="5" name="Picture 4" descr="rihann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438400"/>
            <a:ext cx="3145631" cy="419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Subjunctive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No es cierto que </a:t>
            </a:r>
            <a:r>
              <a:rPr lang="es-ES_tradnl" dirty="0" err="1" smtClean="0"/>
              <a:t>Rihanna</a:t>
            </a:r>
            <a:r>
              <a:rPr lang="es-ES_tradnl" dirty="0" smtClean="0"/>
              <a:t> </a:t>
            </a:r>
            <a:r>
              <a:rPr lang="es-ES_tradnl" dirty="0" smtClean="0">
                <a:solidFill>
                  <a:srgbClr val="FF0000"/>
                </a:solidFill>
              </a:rPr>
              <a:t>sea</a:t>
            </a:r>
            <a:r>
              <a:rPr lang="es-ES_tradnl" dirty="0" smtClean="0"/>
              <a:t> muy mala cantante. </a:t>
            </a:r>
            <a:endParaRPr lang="es-ES_tradnl" dirty="0"/>
          </a:p>
        </p:txBody>
      </p:sp>
      <p:pic>
        <p:nvPicPr>
          <p:cNvPr id="5" name="Picture 4" descr="rihann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438400"/>
            <a:ext cx="3145631" cy="419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Cierto o falso 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La comida rápida es muy saludable. </a:t>
            </a:r>
          </a:p>
          <a:p>
            <a:endParaRPr lang="es-ES_tradnl" dirty="0"/>
          </a:p>
        </p:txBody>
      </p:sp>
      <p:pic>
        <p:nvPicPr>
          <p:cNvPr id="5" name="Picture 4" descr="1510673967_b01e7605b3_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286000"/>
            <a:ext cx="268866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Subjunctive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No creo que la comida rápida </a:t>
            </a:r>
            <a:r>
              <a:rPr lang="es-ES_tradnl" dirty="0" smtClean="0">
                <a:solidFill>
                  <a:srgbClr val="FF0000"/>
                </a:solidFill>
              </a:rPr>
              <a:t>sea</a:t>
            </a:r>
            <a:r>
              <a:rPr lang="es-ES_tradnl" dirty="0" smtClean="0"/>
              <a:t> muy saludable. </a:t>
            </a:r>
          </a:p>
          <a:p>
            <a:endParaRPr lang="es-ES_tradnl" dirty="0"/>
          </a:p>
        </p:txBody>
      </p:sp>
      <p:pic>
        <p:nvPicPr>
          <p:cNvPr id="5" name="Picture 4" descr="1510673967_b01e7605b3_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286000"/>
            <a:ext cx="268866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Cierto o falso 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err="1" smtClean="0"/>
              <a:t>Denzel</a:t>
            </a:r>
            <a:r>
              <a:rPr lang="es-ES_tradnl" dirty="0" smtClean="0"/>
              <a:t> Washington es un mal actor.</a:t>
            </a:r>
            <a:endParaRPr lang="es-ES_tradnl" dirty="0"/>
          </a:p>
        </p:txBody>
      </p:sp>
      <p:pic>
        <p:nvPicPr>
          <p:cNvPr id="5" name="Picture 4" descr="Denzel-Washingt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438400"/>
            <a:ext cx="2952401" cy="394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Cierto o falso 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No estoy de acuerdo que </a:t>
            </a:r>
            <a:r>
              <a:rPr lang="es-ES_tradnl" dirty="0" err="1" smtClean="0"/>
              <a:t>Denzel</a:t>
            </a:r>
            <a:r>
              <a:rPr lang="es-ES_tradnl" dirty="0" smtClean="0"/>
              <a:t> Washington </a:t>
            </a:r>
            <a:r>
              <a:rPr lang="es-ES_tradnl" dirty="0" smtClean="0">
                <a:solidFill>
                  <a:srgbClr val="FF0000"/>
                </a:solidFill>
              </a:rPr>
              <a:t>sea</a:t>
            </a:r>
            <a:r>
              <a:rPr lang="es-ES_tradnl" dirty="0" smtClean="0"/>
              <a:t> un mal actor.</a:t>
            </a:r>
            <a:endParaRPr lang="es-ES_tradnl" dirty="0"/>
          </a:p>
        </p:txBody>
      </p:sp>
      <p:pic>
        <p:nvPicPr>
          <p:cNvPr id="5" name="Picture 4" descr="Denzel-Washingt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590800"/>
            <a:ext cx="2952401" cy="394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Cierto o falso 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El payaso Ronald es muy simpático. </a:t>
            </a:r>
            <a:endParaRPr lang="es-ES_tradnl" dirty="0"/>
          </a:p>
        </p:txBody>
      </p:sp>
      <p:pic>
        <p:nvPicPr>
          <p:cNvPr id="6" name="Picture 5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712" y="2527300"/>
            <a:ext cx="4230687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Cierto o falso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El chico no tiene mucha tarea. </a:t>
            </a:r>
            <a:endParaRPr lang="es-ES_tradnl" dirty="0"/>
          </a:p>
        </p:txBody>
      </p:sp>
      <p:pic>
        <p:nvPicPr>
          <p:cNvPr id="4" name="Picture 3" descr="homework5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362200"/>
            <a:ext cx="50800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Cierto o falso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No creo que el chico no </a:t>
            </a:r>
            <a:r>
              <a:rPr lang="es-ES_tradnl" dirty="0" smtClean="0">
                <a:solidFill>
                  <a:srgbClr val="FF0000"/>
                </a:solidFill>
              </a:rPr>
              <a:t>tenga</a:t>
            </a:r>
            <a:r>
              <a:rPr lang="es-ES_tradnl" dirty="0" smtClean="0"/>
              <a:t> mucha tarea. </a:t>
            </a:r>
            <a:endParaRPr lang="es-ES_tradnl" dirty="0"/>
          </a:p>
        </p:txBody>
      </p:sp>
      <p:pic>
        <p:nvPicPr>
          <p:cNvPr id="4" name="Picture 3" descr="homework5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362200"/>
            <a:ext cx="50800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El subjuntivo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72000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subjunctive is used</a:t>
            </a:r>
            <a:r>
              <a:rPr lang="en-US" dirty="0" smtClean="0"/>
              <a:t> after expressions of </a:t>
            </a:r>
            <a:r>
              <a:rPr lang="en-US" b="1" dirty="0" smtClean="0"/>
              <a:t>emotion, uncertainty,doubt, desires, conjecture, </a:t>
            </a:r>
            <a:r>
              <a:rPr lang="en-US" dirty="0" smtClean="0"/>
              <a:t>supposition and conditions that are </a:t>
            </a:r>
            <a:r>
              <a:rPr lang="en-US" b="1" dirty="0" smtClean="0"/>
              <a:t>unreal or contrary to fact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s-ES" dirty="0" smtClean="0"/>
              <a:t>El subjuntivo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8637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s-ES" sz="5000" dirty="0" smtClean="0">
              <a:latin typeface="Calibri"/>
            </a:endParaRPr>
          </a:p>
          <a:p>
            <a:pPr algn="ctr">
              <a:buNone/>
            </a:pPr>
            <a:r>
              <a:rPr lang="es-ES" sz="5000" dirty="0" err="1" smtClean="0"/>
              <a:t>Subjun</a:t>
            </a:r>
            <a:r>
              <a:rPr lang="es-ES" sz="5000" dirty="0" smtClean="0"/>
              <a:t> </a:t>
            </a:r>
            <a:r>
              <a:rPr lang="es-ES" sz="5000" dirty="0" err="1" smtClean="0"/>
              <a:t>what</a:t>
            </a:r>
            <a:r>
              <a:rPr lang="es-ES" sz="5000" dirty="0" smtClean="0"/>
              <a:t>?</a:t>
            </a:r>
            <a:endParaRPr lang="es-ES" sz="5000" dirty="0"/>
          </a:p>
        </p:txBody>
      </p:sp>
      <p:pic>
        <p:nvPicPr>
          <p:cNvPr id="1026" name="Picture 2" descr="http://blog.lib.umn.edu/zerot001/architecture/questions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3657600"/>
            <a:ext cx="2374900" cy="246260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9922057">
            <a:off x="1700016" y="4154234"/>
            <a:ext cx="638781" cy="5847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3200" b="1" dirty="0" err="1" smtClean="0">
                <a:latin typeface="Bradley Hand ITC" pitchFamily="66" charset="0"/>
              </a:rPr>
              <a:t>ar</a:t>
            </a:r>
            <a:endParaRPr lang="es-ES" sz="3200" b="1" dirty="0">
              <a:latin typeface="Bradley Hand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164602">
            <a:off x="6424418" y="3620834"/>
            <a:ext cx="638781" cy="5847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3200" b="1" dirty="0" err="1" smtClean="0">
                <a:latin typeface="Bradley Hand ITC" pitchFamily="66" charset="0"/>
              </a:rPr>
              <a:t>er</a:t>
            </a:r>
            <a:endParaRPr lang="es-ES" sz="3200" b="1" dirty="0">
              <a:latin typeface="Bradley Hand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964141">
            <a:off x="5586218" y="5525834"/>
            <a:ext cx="638781" cy="5847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Bradley Hand ITC" pitchFamily="66" charset="0"/>
              </a:rPr>
              <a:t>ir</a:t>
            </a:r>
            <a:endParaRPr lang="es-ES" sz="3200" b="1" dirty="0"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913867">
            <a:off x="95507" y="1429439"/>
            <a:ext cx="3895178" cy="55399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3000" b="1" dirty="0" smtClean="0">
                <a:latin typeface="Bradley Hand ITC" pitchFamily="66" charset="0"/>
              </a:rPr>
              <a:t>Espero que pueda…</a:t>
            </a:r>
            <a:endParaRPr lang="es-ES" sz="3000" b="1" dirty="0">
              <a:latin typeface="Bradley Hand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310059">
            <a:off x="2381899" y="1929262"/>
            <a:ext cx="3265732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2800" b="1" dirty="0" smtClean="0">
                <a:latin typeface="Bradley Hand ITC" pitchFamily="66" charset="0"/>
              </a:rPr>
              <a:t>Dudo que vaya…</a:t>
            </a:r>
            <a:endParaRPr lang="es-ES" sz="2800" b="1" dirty="0"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1323254">
            <a:off x="3836324" y="1220543"/>
            <a:ext cx="3081810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2800" b="1" dirty="0" smtClean="0">
                <a:latin typeface="Bradley Hand ITC" pitchFamily="66" charset="0"/>
              </a:rPr>
              <a:t>Ojala pudiera…</a:t>
            </a:r>
            <a:endParaRPr lang="es-ES" sz="2800" b="1" dirty="0"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0746356">
            <a:off x="5937822" y="1373745"/>
            <a:ext cx="2956777" cy="9541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2800" b="1" dirty="0" smtClean="0">
                <a:latin typeface="Bradley Hand ITC" pitchFamily="66" charset="0"/>
              </a:rPr>
              <a:t>Le recomiendo que pruebe…</a:t>
            </a:r>
            <a:endParaRPr lang="es-ES" sz="28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El subjuntivo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subjunctive is not a tense; rather, it is a mood.</a:t>
            </a:r>
            <a:r>
              <a:rPr lang="en-US" dirty="0" smtClean="0"/>
              <a:t> Tense refers when an action takes place</a:t>
            </a:r>
            <a:br>
              <a:rPr lang="en-US" dirty="0" smtClean="0"/>
            </a:br>
            <a:r>
              <a:rPr lang="en-US" dirty="0" smtClean="0"/>
              <a:t>(past, present, future), </a:t>
            </a:r>
          </a:p>
          <a:p>
            <a:r>
              <a:rPr lang="en-US" dirty="0" smtClean="0"/>
              <a:t>While </a:t>
            </a:r>
            <a:r>
              <a:rPr lang="en-US" b="1" dirty="0" smtClean="0"/>
              <a:t>mood merely reflects how the speaker feels about the action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subjunctive mood is rarely used in English, but it is widely used in Spanish.</a:t>
            </a:r>
          </a:p>
          <a:p>
            <a:pPr>
              <a:buNone/>
            </a:pP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ejemplo</a:t>
            </a:r>
            <a:r>
              <a:rPr lang="en-US" dirty="0" smtClean="0"/>
              <a:t>:</a:t>
            </a:r>
            <a:br>
              <a:rPr lang="en-US" dirty="0" smtClean="0"/>
            </a:b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El subjuntivo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The subjunctive mood is rarely used in English, but it is widely used in Spanish.</a:t>
            </a:r>
          </a:p>
          <a:p>
            <a:pPr>
              <a:buNone/>
            </a:pP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ejemplo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I </a:t>
            </a:r>
            <a:r>
              <a:rPr lang="en-US" u="sng" dirty="0" smtClean="0"/>
              <a:t>wish</a:t>
            </a:r>
            <a:r>
              <a:rPr lang="en-US" dirty="0" smtClean="0"/>
              <a:t> it </a:t>
            </a:r>
            <a:r>
              <a:rPr lang="en-US" b="1" dirty="0" smtClean="0"/>
              <a:t>were</a:t>
            </a:r>
            <a:r>
              <a:rPr lang="en-US" dirty="0" smtClean="0"/>
              <a:t> summer.</a:t>
            </a:r>
          </a:p>
          <a:p>
            <a:pPr lvl="1"/>
            <a:r>
              <a:rPr lang="en-US" u="sng" dirty="0" smtClean="0"/>
              <a:t>If only</a:t>
            </a:r>
            <a:r>
              <a:rPr lang="en-US" dirty="0" smtClean="0"/>
              <a:t> the weather </a:t>
            </a:r>
            <a:r>
              <a:rPr lang="en-US" b="1" dirty="0" smtClean="0"/>
              <a:t>were</a:t>
            </a:r>
            <a:r>
              <a:rPr lang="en-US" dirty="0" smtClean="0"/>
              <a:t> this reliable.</a:t>
            </a:r>
          </a:p>
          <a:p>
            <a:pPr lvl="1"/>
            <a:r>
              <a:rPr lang="en-US" dirty="0" smtClean="0"/>
              <a:t>Harris was </a:t>
            </a:r>
            <a:r>
              <a:rPr lang="en-US" u="sng" dirty="0" smtClean="0"/>
              <a:t>determined</a:t>
            </a:r>
            <a:r>
              <a:rPr lang="en-US" dirty="0" smtClean="0"/>
              <a:t> that the film </a:t>
            </a:r>
            <a:r>
              <a:rPr lang="en-US" b="1" dirty="0" smtClean="0"/>
              <a:t>be</a:t>
            </a:r>
            <a:r>
              <a:rPr lang="en-US" dirty="0" smtClean="0"/>
              <a:t> authentic.</a:t>
            </a:r>
          </a:p>
          <a:p>
            <a:pPr lvl="1"/>
            <a:r>
              <a:rPr lang="en-US" dirty="0" smtClean="0"/>
              <a:t>Lord </a:t>
            </a:r>
            <a:r>
              <a:rPr lang="en-US" b="1" dirty="0" smtClean="0"/>
              <a:t>help</a:t>
            </a:r>
            <a:r>
              <a:rPr lang="en-US" dirty="0" smtClean="0"/>
              <a:t> u</a:t>
            </a:r>
          </a:p>
          <a:p>
            <a:pPr lvl="1"/>
            <a:r>
              <a:rPr lang="en-US" dirty="0" smtClean="0"/>
              <a:t>They </a:t>
            </a:r>
            <a:r>
              <a:rPr lang="en-US" u="sng" dirty="0" smtClean="0"/>
              <a:t>recommend</a:t>
            </a:r>
            <a:r>
              <a:rPr lang="en-US" dirty="0" smtClean="0"/>
              <a:t> he </a:t>
            </a:r>
            <a:r>
              <a:rPr lang="en-US" b="1" dirty="0" smtClean="0"/>
              <a:t>remain</a:t>
            </a:r>
            <a:r>
              <a:rPr lang="en-US" dirty="0" smtClean="0"/>
              <a:t> in jail for another six months until the next reviews.</a:t>
            </a:r>
            <a:endParaRPr lang="es-ES" dirty="0"/>
          </a:p>
        </p:txBody>
      </p:sp>
      <p:pic>
        <p:nvPicPr>
          <p:cNvPr id="38914" name="Picture 2" descr="Semantics of the English Subjunctive"/>
          <p:cNvPicPr>
            <a:picLocks noChangeAspect="1" noChangeArrowheads="1"/>
          </p:cNvPicPr>
          <p:nvPr/>
        </p:nvPicPr>
        <p:blipFill>
          <a:blip r:embed="rId2"/>
          <a:srcRect l="18667" r="17333" b="1333"/>
          <a:stretch>
            <a:fillRect/>
          </a:stretch>
        </p:blipFill>
        <p:spPr bwMode="auto">
          <a:xfrm>
            <a:off x="6553200" y="1828800"/>
            <a:ext cx="133453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El subjuntivo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The subjunctive mood is rarely used in English, but it is widely used in Spanish.</a:t>
            </a:r>
          </a:p>
          <a:p>
            <a:pPr>
              <a:buNone/>
            </a:pP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ejemplo</a:t>
            </a:r>
            <a:r>
              <a:rPr lang="en-US" dirty="0" smtClean="0"/>
              <a:t>: En </a:t>
            </a:r>
            <a:r>
              <a:rPr lang="en-US" dirty="0" err="1" smtClean="0"/>
              <a:t>español</a:t>
            </a:r>
            <a:endParaRPr lang="en-US" dirty="0" smtClean="0"/>
          </a:p>
          <a:p>
            <a:pPr lvl="1"/>
            <a:r>
              <a:rPr lang="en-US" dirty="0" smtClean="0"/>
              <a:t>I </a:t>
            </a:r>
            <a:r>
              <a:rPr lang="en-US" u="sng" dirty="0" smtClean="0"/>
              <a:t>wish</a:t>
            </a:r>
            <a:r>
              <a:rPr lang="en-US" dirty="0" smtClean="0"/>
              <a:t> it </a:t>
            </a:r>
            <a:r>
              <a:rPr lang="en-US" b="1" dirty="0" smtClean="0"/>
              <a:t>were</a:t>
            </a:r>
            <a:r>
              <a:rPr lang="en-US" dirty="0" smtClean="0"/>
              <a:t> summer.  </a:t>
            </a:r>
            <a:r>
              <a:rPr lang="en-US" dirty="0" err="1" smtClean="0">
                <a:solidFill>
                  <a:srgbClr val="FF0000"/>
                </a:solidFill>
              </a:rPr>
              <a:t>Desearia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que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fuera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verano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 lvl="1"/>
            <a:r>
              <a:rPr lang="en-US" u="sng" dirty="0" smtClean="0"/>
              <a:t>If only</a:t>
            </a:r>
            <a:r>
              <a:rPr lang="en-US" dirty="0" smtClean="0"/>
              <a:t> the weather </a:t>
            </a:r>
            <a:r>
              <a:rPr lang="en-US" b="1" dirty="0" smtClean="0"/>
              <a:t>were</a:t>
            </a:r>
            <a:r>
              <a:rPr lang="en-US" dirty="0" smtClean="0"/>
              <a:t> this reliable.</a:t>
            </a:r>
          </a:p>
          <a:p>
            <a:pPr lvl="1"/>
            <a:r>
              <a:rPr lang="en-US" dirty="0" smtClean="0"/>
              <a:t>Harris was </a:t>
            </a:r>
            <a:r>
              <a:rPr lang="en-US" u="sng" dirty="0" smtClean="0"/>
              <a:t>determined</a:t>
            </a:r>
            <a:r>
              <a:rPr lang="en-US" dirty="0" smtClean="0"/>
              <a:t> that the film </a:t>
            </a:r>
            <a:r>
              <a:rPr lang="en-US" b="1" dirty="0" smtClean="0"/>
              <a:t>be</a:t>
            </a:r>
            <a:r>
              <a:rPr lang="en-US" dirty="0" smtClean="0"/>
              <a:t> authentic.</a:t>
            </a:r>
          </a:p>
          <a:p>
            <a:pPr lvl="1"/>
            <a:r>
              <a:rPr lang="en-US" dirty="0" smtClean="0"/>
              <a:t>Lord </a:t>
            </a:r>
            <a:r>
              <a:rPr lang="en-US" b="1" dirty="0" smtClean="0"/>
              <a:t>help</a:t>
            </a:r>
            <a:r>
              <a:rPr lang="en-US" dirty="0" smtClean="0"/>
              <a:t> u</a:t>
            </a:r>
          </a:p>
          <a:p>
            <a:pPr lvl="1"/>
            <a:r>
              <a:rPr lang="en-US" dirty="0" smtClean="0"/>
              <a:t>They </a:t>
            </a:r>
            <a:r>
              <a:rPr lang="en-US" u="sng" dirty="0" smtClean="0"/>
              <a:t>recommend</a:t>
            </a:r>
            <a:r>
              <a:rPr lang="en-US" dirty="0" smtClean="0"/>
              <a:t> he </a:t>
            </a:r>
            <a:r>
              <a:rPr lang="en-US" b="1" dirty="0" smtClean="0"/>
              <a:t>remain</a:t>
            </a:r>
            <a:r>
              <a:rPr lang="en-US" dirty="0" smtClean="0"/>
              <a:t> in jail for another six months until the next reviews.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Introducing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subjunctive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86800" cy="5334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Calibri"/>
              </a:rPr>
              <a:t>¿</a:t>
            </a:r>
            <a:r>
              <a:rPr lang="es-ES" b="1" dirty="0" smtClean="0"/>
              <a:t>Cuándo usamos el subjuntivo?</a:t>
            </a:r>
          </a:p>
          <a:p>
            <a:r>
              <a:rPr lang="es-ES" dirty="0" smtClean="0"/>
              <a:t>Lo usamos… con </a:t>
            </a:r>
            <a:r>
              <a:rPr lang="es-ES" dirty="0" smtClean="0">
                <a:solidFill>
                  <a:srgbClr val="FF0000"/>
                </a:solidFill>
              </a:rPr>
              <a:t>WEIRDO</a:t>
            </a:r>
          </a:p>
          <a:p>
            <a:pPr lvl="1"/>
            <a:r>
              <a:rPr lang="es-ES" sz="3200" b="1" dirty="0" err="1" smtClean="0">
                <a:solidFill>
                  <a:srgbClr val="FF0000"/>
                </a:solidFill>
              </a:rPr>
              <a:t>W</a:t>
            </a:r>
            <a:r>
              <a:rPr lang="es-ES" sz="3200" dirty="0" err="1" smtClean="0"/>
              <a:t>ishes</a:t>
            </a:r>
            <a:r>
              <a:rPr lang="es-ES" sz="3200" dirty="0" smtClean="0"/>
              <a:t>/</a:t>
            </a:r>
            <a:r>
              <a:rPr lang="es-ES" sz="3200" dirty="0" err="1" smtClean="0"/>
              <a:t>want</a:t>
            </a:r>
            <a:endParaRPr lang="es-ES" sz="3200" dirty="0" smtClean="0"/>
          </a:p>
          <a:p>
            <a:pPr lvl="1"/>
            <a:r>
              <a:rPr lang="es-ES" sz="3200" b="1" dirty="0" err="1" smtClean="0">
                <a:solidFill>
                  <a:srgbClr val="FF0000"/>
                </a:solidFill>
              </a:rPr>
              <a:t>E</a:t>
            </a:r>
            <a:r>
              <a:rPr lang="es-ES" sz="3200" dirty="0" err="1" smtClean="0"/>
              <a:t>motions</a:t>
            </a:r>
            <a:endParaRPr lang="es-ES" sz="3200" dirty="0" smtClean="0"/>
          </a:p>
          <a:p>
            <a:pPr lvl="1"/>
            <a:r>
              <a:rPr lang="es-ES" sz="3200" b="1" dirty="0" smtClean="0">
                <a:solidFill>
                  <a:srgbClr val="FF0000"/>
                </a:solidFill>
              </a:rPr>
              <a:t>I</a:t>
            </a:r>
            <a:r>
              <a:rPr lang="es-ES" sz="3200" dirty="0" smtClean="0"/>
              <a:t>mpersonal </a:t>
            </a:r>
            <a:r>
              <a:rPr lang="es-ES" sz="3200" dirty="0" err="1" smtClean="0"/>
              <a:t>expressions</a:t>
            </a:r>
            <a:endParaRPr lang="es-ES" sz="3200" dirty="0" smtClean="0"/>
          </a:p>
          <a:p>
            <a:pPr lvl="1"/>
            <a:r>
              <a:rPr lang="es-ES" sz="3200" b="1" dirty="0" err="1" smtClean="0">
                <a:solidFill>
                  <a:srgbClr val="FF0000"/>
                </a:solidFill>
              </a:rPr>
              <a:t>R</a:t>
            </a:r>
            <a:r>
              <a:rPr lang="es-ES" sz="3200" dirty="0" err="1" smtClean="0"/>
              <a:t>equests</a:t>
            </a:r>
            <a:endParaRPr lang="es-ES" sz="3200" dirty="0" smtClean="0"/>
          </a:p>
          <a:p>
            <a:pPr lvl="1"/>
            <a:r>
              <a:rPr lang="es-ES" sz="3200" b="1" dirty="0" err="1" smtClean="0">
                <a:solidFill>
                  <a:srgbClr val="FF0000"/>
                </a:solidFill>
              </a:rPr>
              <a:t>D</a:t>
            </a:r>
            <a:r>
              <a:rPr lang="es-ES" sz="3200" dirty="0" err="1" smtClean="0"/>
              <a:t>oubt</a:t>
            </a:r>
            <a:r>
              <a:rPr lang="es-ES" sz="3200" dirty="0" smtClean="0"/>
              <a:t> </a:t>
            </a:r>
            <a:r>
              <a:rPr lang="es-ES" sz="3200" dirty="0" err="1" smtClean="0"/>
              <a:t>or</a:t>
            </a:r>
            <a:r>
              <a:rPr lang="es-ES" sz="3200" dirty="0" smtClean="0"/>
              <a:t> </a:t>
            </a:r>
            <a:r>
              <a:rPr lang="es-ES" sz="3200" dirty="0" err="1" smtClean="0"/>
              <a:t>denial</a:t>
            </a:r>
            <a:endParaRPr lang="es-ES" sz="3200" dirty="0" smtClean="0"/>
          </a:p>
          <a:p>
            <a:pPr lvl="1"/>
            <a:r>
              <a:rPr lang="es-ES" sz="3200" b="1" dirty="0" smtClean="0">
                <a:solidFill>
                  <a:srgbClr val="FF0000"/>
                </a:solidFill>
              </a:rPr>
              <a:t>O</a:t>
            </a:r>
            <a:r>
              <a:rPr lang="es-ES" sz="3200" dirty="0" smtClean="0"/>
              <a:t>jalá (to wish)</a:t>
            </a:r>
          </a:p>
          <a:p>
            <a:endParaRPr lang="es-ES" dirty="0"/>
          </a:p>
        </p:txBody>
      </p:sp>
      <p:sp>
        <p:nvSpPr>
          <p:cNvPr id="4" name="TextBox 3"/>
          <p:cNvSpPr txBox="1"/>
          <p:nvPr/>
        </p:nvSpPr>
        <p:spPr>
          <a:xfrm rot="20913867">
            <a:off x="4821564" y="4232372"/>
            <a:ext cx="3728304" cy="107721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3200" b="1" dirty="0" err="1" smtClean="0">
                <a:latin typeface="Bradley Hand ITC" pitchFamily="66" charset="0"/>
              </a:rPr>
              <a:t>Reference</a:t>
            </a:r>
            <a:r>
              <a:rPr lang="es-ES" sz="3200" b="1" dirty="0" smtClean="0">
                <a:latin typeface="Bradley Hand ITC" pitchFamily="66" charset="0"/>
              </a:rPr>
              <a:t>  page #R36-R37</a:t>
            </a:r>
            <a:endParaRPr lang="es-ES" sz="32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s-ES" dirty="0" smtClean="0"/>
              <a:t>El subjuntivo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s-ES" sz="5000" dirty="0" smtClean="0">
              <a:latin typeface="Calibri"/>
            </a:endParaRPr>
          </a:p>
          <a:p>
            <a:pPr algn="ctr">
              <a:buNone/>
            </a:pPr>
            <a:r>
              <a:rPr lang="es-ES" sz="5000" dirty="0" smtClean="0">
                <a:latin typeface="Calibri"/>
              </a:rPr>
              <a:t>¿</a:t>
            </a:r>
            <a:r>
              <a:rPr lang="es-ES" sz="5000" dirty="0" smtClean="0"/>
              <a:t>Cómo lo formamos?</a:t>
            </a:r>
            <a:endParaRPr lang="es-ES" sz="5000" dirty="0"/>
          </a:p>
        </p:txBody>
      </p:sp>
      <p:pic>
        <p:nvPicPr>
          <p:cNvPr id="1026" name="Picture 2" descr="http://blog.lib.umn.edu/zerot001/architecture/questions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3657600"/>
            <a:ext cx="2374900" cy="246260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9922057">
            <a:off x="1700016" y="4154234"/>
            <a:ext cx="638781" cy="5847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3200" b="1" dirty="0" err="1" smtClean="0">
                <a:latin typeface="Bradley Hand ITC" pitchFamily="66" charset="0"/>
              </a:rPr>
              <a:t>ar</a:t>
            </a:r>
            <a:endParaRPr lang="es-ES" sz="3200" b="1" dirty="0">
              <a:latin typeface="Bradley Hand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164602">
            <a:off x="6424418" y="3620834"/>
            <a:ext cx="638781" cy="5847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3200" b="1" dirty="0" err="1" smtClean="0">
                <a:latin typeface="Bradley Hand ITC" pitchFamily="66" charset="0"/>
              </a:rPr>
              <a:t>er</a:t>
            </a:r>
            <a:endParaRPr lang="es-ES" sz="3200" b="1" dirty="0">
              <a:latin typeface="Bradley Hand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964141">
            <a:off x="5586218" y="5525834"/>
            <a:ext cx="638781" cy="5847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Bradley Hand ITC" pitchFamily="66" charset="0"/>
              </a:rPr>
              <a:t>ir</a:t>
            </a:r>
            <a:endParaRPr lang="es-ES" sz="3200" b="1" dirty="0"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913867">
            <a:off x="97164" y="1461370"/>
            <a:ext cx="3728304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2800" b="1" dirty="0" smtClean="0">
                <a:latin typeface="Bradley Hand ITC" pitchFamily="66" charset="0"/>
              </a:rPr>
              <a:t>Espero que pueda…</a:t>
            </a:r>
            <a:endParaRPr lang="es-ES" sz="2800" b="1" dirty="0">
              <a:latin typeface="Bradley Hand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310059">
            <a:off x="2381899" y="1929262"/>
            <a:ext cx="3265732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2800" b="1" dirty="0" smtClean="0">
                <a:latin typeface="Bradley Hand ITC" pitchFamily="66" charset="0"/>
              </a:rPr>
              <a:t>Dudo que vaya…</a:t>
            </a:r>
            <a:endParaRPr lang="es-ES" sz="2800" b="1" dirty="0"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1323254">
            <a:off x="3836324" y="1220543"/>
            <a:ext cx="3081810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2800" b="1" dirty="0" smtClean="0">
                <a:latin typeface="Bradley Hand ITC" pitchFamily="66" charset="0"/>
              </a:rPr>
              <a:t>Ojala pudiera…</a:t>
            </a:r>
            <a:endParaRPr lang="es-ES" sz="2800" b="1" dirty="0"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0746356">
            <a:off x="5937822" y="1373745"/>
            <a:ext cx="2956777" cy="9541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2800" b="1" dirty="0" smtClean="0">
                <a:latin typeface="Bradley Hand ITC" pitchFamily="66" charset="0"/>
              </a:rPr>
              <a:t>Le recomiendo que pruebe…</a:t>
            </a:r>
            <a:endParaRPr lang="es-ES" sz="28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3433</TotalTime>
  <Words>930</Words>
  <Application>Microsoft Macintosh PowerPoint</Application>
  <PresentationFormat>On-screen Show (4:3)</PresentationFormat>
  <Paragraphs>193</Paragraphs>
  <Slides>29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El subjuntivo</vt:lpstr>
      <vt:lpstr>El subjuntivo</vt:lpstr>
      <vt:lpstr>El subjuntivo</vt:lpstr>
      <vt:lpstr>El subjuntivo</vt:lpstr>
      <vt:lpstr>El subjuntivo</vt:lpstr>
      <vt:lpstr>El subjuntivo</vt:lpstr>
      <vt:lpstr>El subjuntivo</vt:lpstr>
      <vt:lpstr>Introducing the subjunctive</vt:lpstr>
      <vt:lpstr>El subjuntivo</vt:lpstr>
      <vt:lpstr>Endings for the present subjunctive</vt:lpstr>
      <vt:lpstr>Vamos a practicar</vt:lpstr>
      <vt:lpstr>Vamos a practicar</vt:lpstr>
      <vt:lpstr>Vamos a practicar</vt:lpstr>
      <vt:lpstr>Vamos a practicar</vt:lpstr>
      <vt:lpstr>Vamos a practicar</vt:lpstr>
      <vt:lpstr>Practica</vt:lpstr>
      <vt:lpstr>Practica</vt:lpstr>
      <vt:lpstr>Practica</vt:lpstr>
      <vt:lpstr>Practica</vt:lpstr>
      <vt:lpstr>Subjunctive with negation or denial</vt:lpstr>
      <vt:lpstr>Not subjunctive</vt:lpstr>
      <vt:lpstr>Subjunctive</vt:lpstr>
      <vt:lpstr>Cierto o falso </vt:lpstr>
      <vt:lpstr>Subjunctive</vt:lpstr>
      <vt:lpstr>Cierto o falso </vt:lpstr>
      <vt:lpstr>Cierto o falso </vt:lpstr>
      <vt:lpstr>Cierto o falso </vt:lpstr>
      <vt:lpstr>Cierto o falso</vt:lpstr>
      <vt:lpstr>Cierto o falso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subjuntivo</dc:title>
  <dc:creator/>
  <cp:lastModifiedBy>Benjamin Rush</cp:lastModifiedBy>
  <cp:revision>43</cp:revision>
  <dcterms:created xsi:type="dcterms:W3CDTF">2011-12-05T20:47:27Z</dcterms:created>
  <dcterms:modified xsi:type="dcterms:W3CDTF">2011-12-05T20:48:26Z</dcterms:modified>
</cp:coreProperties>
</file>